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</p:sldIdLst>
  <p:sldSz cx="17322800" cy="97409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E6CC"/>
          </a:solidFill>
        </a:fill>
      </a:tcStyle>
    </a:wholeTbl>
    <a:band2H>
      <a:tcTxStyle b="def" i="def"/>
      <a:tcStyle>
        <a:tcBdr/>
        <a:fill>
          <a:solidFill>
            <a:srgbClr val="EEF3E7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8CCDB"/>
          </a:solidFill>
        </a:fill>
      </a:tcStyle>
    </a:wholeTbl>
    <a:band2H>
      <a:tcTxStyle b="def" i="def"/>
      <a:tcStyle>
        <a:tcBdr/>
        <a:fill>
          <a:solidFill>
            <a:srgbClr val="FCE7EE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ADADA"/>
          </a:solidFill>
        </a:fill>
      </a:tcStyle>
    </a:wholeTbl>
    <a:band2H>
      <a:tcTxStyle b="def" i="def"/>
      <a:tcStyle>
        <a:tcBdr/>
        <a:fill>
          <a:solidFill>
            <a:srgbClr val="EDEDED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EEE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8F8F90"/>
              </a:solidFill>
              <a:prstDash val="solid"/>
              <a:bevel/>
            </a:ln>
          </a:top>
          <a:bottom>
            <a:ln w="25400" cap="flat">
              <a:solidFill>
                <a:srgbClr val="8F8F9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F8F90"/>
              </a:solidFill>
              <a:prstDash val="solid"/>
              <a:bevel/>
            </a:ln>
          </a:top>
          <a:bottom>
            <a:ln w="25400" cap="flat">
              <a:solidFill>
                <a:srgbClr val="8F8F9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BDBDB"/>
          </a:solidFill>
        </a:fill>
      </a:tcStyle>
    </a:wholeTbl>
    <a:band2H>
      <a:tcTxStyle b="def" i="def"/>
      <a:tcStyle>
        <a:tcBdr/>
        <a:fill>
          <a:solidFill>
            <a:srgbClr val="EEEEEE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F8F90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F8F90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F8F9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bevel/>
            </a:ln>
          </a:left>
          <a:right>
            <a:ln w="12700" cap="flat">
              <a:solidFill>
                <a:srgbClr val="8F8F90"/>
              </a:solidFill>
              <a:prstDash val="solid"/>
              <a:bevel/>
            </a:ln>
          </a:right>
          <a:top>
            <a:ln w="12700" cap="flat">
              <a:solidFill>
                <a:srgbClr val="8F8F90"/>
              </a:solidFill>
              <a:prstDash val="solid"/>
              <a:bevel/>
            </a:ln>
          </a:top>
          <a:bottom>
            <a:ln w="12700" cap="flat">
              <a:solidFill>
                <a:srgbClr val="8F8F90"/>
              </a:solidFill>
              <a:prstDash val="solid"/>
              <a:bevel/>
            </a:ln>
          </a:bottom>
          <a:insideH>
            <a:ln w="12700" cap="flat">
              <a:solidFill>
                <a:srgbClr val="8F8F90"/>
              </a:solidFill>
              <a:prstDash val="solid"/>
              <a:bevel/>
            </a:ln>
          </a:insideH>
          <a:insideV>
            <a:ln w="12700" cap="flat">
              <a:solidFill>
                <a:srgbClr val="8F8F90"/>
              </a:solidFill>
              <a:prstDash val="solid"/>
              <a:bevel/>
            </a:ln>
          </a:insideV>
        </a:tcBdr>
        <a:fill>
          <a:solidFill>
            <a:srgbClr val="8F8F9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bevel/>
            </a:ln>
          </a:left>
          <a:right>
            <a:ln w="12700" cap="flat">
              <a:solidFill>
                <a:srgbClr val="8F8F90"/>
              </a:solidFill>
              <a:prstDash val="solid"/>
              <a:bevel/>
            </a:ln>
          </a:right>
          <a:top>
            <a:ln w="12700" cap="flat">
              <a:solidFill>
                <a:srgbClr val="8F8F90"/>
              </a:solidFill>
              <a:prstDash val="solid"/>
              <a:bevel/>
            </a:ln>
          </a:top>
          <a:bottom>
            <a:ln w="12700" cap="flat">
              <a:solidFill>
                <a:srgbClr val="8F8F90"/>
              </a:solidFill>
              <a:prstDash val="solid"/>
              <a:bevel/>
            </a:ln>
          </a:bottom>
          <a:insideH>
            <a:ln w="12700" cap="flat">
              <a:solidFill>
                <a:srgbClr val="8F8F90"/>
              </a:solidFill>
              <a:prstDash val="solid"/>
              <a:bevel/>
            </a:ln>
          </a:insideH>
          <a:insideV>
            <a:ln w="12700" cap="flat">
              <a:solidFill>
                <a:srgbClr val="8F8F90"/>
              </a:solidFill>
              <a:prstDash val="solid"/>
              <a:bevel/>
            </a:ln>
          </a:insideV>
        </a:tcBdr>
        <a:fill>
          <a:solidFill>
            <a:srgbClr val="8F8F90">
              <a:alpha val="20000"/>
            </a:srgbClr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bevel/>
            </a:ln>
          </a:left>
          <a:right>
            <a:ln w="12700" cap="flat">
              <a:solidFill>
                <a:srgbClr val="8F8F90"/>
              </a:solidFill>
              <a:prstDash val="solid"/>
              <a:bevel/>
            </a:ln>
          </a:right>
          <a:top>
            <a:ln w="50800" cap="flat">
              <a:solidFill>
                <a:srgbClr val="8F8F90"/>
              </a:solidFill>
              <a:prstDash val="solid"/>
              <a:bevel/>
            </a:ln>
          </a:top>
          <a:bottom>
            <a:ln w="12700" cap="flat">
              <a:solidFill>
                <a:srgbClr val="8F8F90"/>
              </a:solidFill>
              <a:prstDash val="solid"/>
              <a:bevel/>
            </a:ln>
          </a:bottom>
          <a:insideH>
            <a:ln w="12700" cap="flat">
              <a:solidFill>
                <a:srgbClr val="8F8F90"/>
              </a:solidFill>
              <a:prstDash val="solid"/>
              <a:bevel/>
            </a:ln>
          </a:insideH>
          <a:insideV>
            <a:ln w="12700" cap="flat">
              <a:solidFill>
                <a:srgbClr val="8F8F9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bevel/>
            </a:ln>
          </a:left>
          <a:right>
            <a:ln w="12700" cap="flat">
              <a:solidFill>
                <a:srgbClr val="8F8F90"/>
              </a:solidFill>
              <a:prstDash val="solid"/>
              <a:bevel/>
            </a:ln>
          </a:right>
          <a:top>
            <a:ln w="12700" cap="flat">
              <a:solidFill>
                <a:srgbClr val="8F8F90"/>
              </a:solidFill>
              <a:prstDash val="solid"/>
              <a:bevel/>
            </a:ln>
          </a:top>
          <a:bottom>
            <a:ln w="25400" cap="flat">
              <a:solidFill>
                <a:srgbClr val="8F8F90"/>
              </a:solidFill>
              <a:prstDash val="solid"/>
              <a:bevel/>
            </a:ln>
          </a:bottom>
          <a:insideH>
            <a:ln w="12700" cap="flat">
              <a:solidFill>
                <a:srgbClr val="8F8F90"/>
              </a:solidFill>
              <a:prstDash val="solid"/>
              <a:bevel/>
            </a:ln>
          </a:insideH>
          <a:insideV>
            <a:ln w="12700" cap="flat">
              <a:solidFill>
                <a:srgbClr val="8F8F9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Shape 20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Shape 19"/>
          <p:cNvSpPr/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>
            <a:normAutofit fontScale="100000" lnSpcReduction="0"/>
          </a:bodyPr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0" name="Shape 20"/>
          <p:cNvSpPr/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6B6B6C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1" name="image6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Shape 22"/>
          <p:cNvSpPr/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divider blu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>
            <a:normAutofit fontScale="100000" lnSpcReduction="0"/>
          </a:bodyPr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2" name="Shape 112"/>
          <p:cNvSpPr/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13" name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114"/>
          <p:cNvSpPr/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divider gree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>
            <a:normAutofit fontScale="100000" lnSpcReduction="0"/>
          </a:bodyPr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2" name="Shape 122"/>
          <p:cNvSpPr/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23" name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hape 124"/>
          <p:cNvSpPr/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divider orang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>
            <a:normAutofit fontScale="100000" lnSpcReduction="0"/>
          </a:bodyPr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2" name="Shape 132"/>
          <p:cNvSpPr/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33" name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divider pi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>
            <a:normAutofit fontScale="100000" lnSpcReduction="0"/>
          </a:bodyPr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2" name="Shape 142"/>
          <p:cNvSpPr/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3" name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Shape 144"/>
          <p:cNvSpPr/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divider indig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>
            <a:normAutofit fontScale="100000" lnSpcReduction="0"/>
          </a:bodyPr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2" name="Shape 152"/>
          <p:cNvSpPr/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53" name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Shape 154"/>
          <p:cNvSpPr/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divider blac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>
            <a:normAutofit fontScale="100000" lnSpcReduction="0"/>
          </a:bodyPr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2" name="Shape 162"/>
          <p:cNvSpPr/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 sz="36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63" name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Shape 164"/>
          <p:cNvSpPr/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divider orang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3284" y="-13648"/>
            <a:ext cx="661452" cy="1441966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Shape 172"/>
          <p:cNvSpPr/>
          <p:nvPr>
            <p:ph type="title"/>
          </p:nvPr>
        </p:nvSpPr>
        <p:spPr>
          <a:xfrm>
            <a:off x="848660" y="1502351"/>
            <a:ext cx="13820727" cy="374866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5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3" name="Shape 173"/>
          <p:cNvSpPr/>
          <p:nvPr>
            <p:ph type="body" sz="half" idx="1"/>
          </p:nvPr>
        </p:nvSpPr>
        <p:spPr>
          <a:xfrm>
            <a:off x="848658" y="5251010"/>
            <a:ext cx="15416994" cy="389159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 sz="2400"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 sz="2400"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 sz="2400"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 sz="2400"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74" name="image1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63284" y="-13648"/>
            <a:ext cx="661452" cy="1441966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Shape 175"/>
          <p:cNvSpPr/>
          <p:nvPr>
            <p:ph type="sldNum" sz="quarter" idx="2"/>
          </p:nvPr>
        </p:nvSpPr>
        <p:spPr>
          <a:xfrm>
            <a:off x="12413450" y="8766666"/>
            <a:ext cx="4040670" cy="5207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Only an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14416600" y="9337939"/>
            <a:ext cx="2470451" cy="2997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1173" tIns="51173" rIns="51173" bIns="51173">
            <a:spAutoFit/>
          </a:bodyPr>
          <a:lstStyle>
            <a:lvl1pPr defTabSz="457200">
              <a:defRPr sz="1400">
                <a:solidFill>
                  <a:srgbClr val="FBFCFF"/>
                </a:solidFill>
              </a:defRPr>
            </a:lvl1pPr>
          </a:lstStyle>
          <a:p>
            <a:pPr>
              <a:defRPr sz="5600">
                <a:solidFill>
                  <a:srgbClr val="000000"/>
                </a:solidFill>
              </a:defRPr>
            </a:pPr>
            <a:r>
              <a:rPr sz="1400">
                <a:solidFill>
                  <a:srgbClr val="FBFCFF"/>
                </a:solidFill>
              </a:rPr>
              <a:t>© 2013 Brightcove Inc.</a:t>
            </a:r>
          </a:p>
        </p:txBody>
      </p:sp>
      <p:sp>
        <p:nvSpPr>
          <p:cNvPr id="183" name="Shape 183"/>
          <p:cNvSpPr/>
          <p:nvPr>
            <p:ph type="title"/>
          </p:nvPr>
        </p:nvSpPr>
        <p:spPr>
          <a:xfrm>
            <a:off x="868679" y="130783"/>
            <a:ext cx="15585441" cy="2142094"/>
          </a:xfrm>
          <a:prstGeom prst="rect">
            <a:avLst/>
          </a:prstGeom>
        </p:spPr>
        <p:txBody>
          <a:bodyPr lIns="86585" tIns="86585" rIns="86585" bIns="86585">
            <a:normAutofit fontScale="100000" lnSpcReduction="0"/>
          </a:bodyPr>
          <a:lstStyle>
            <a:lvl1pPr algn="ctr" defTabSz="457200">
              <a:defRPr b="0" sz="8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4" name="Shape 184"/>
          <p:cNvSpPr/>
          <p:nvPr>
            <p:ph type="sldNum" sz="quarter" idx="2"/>
          </p:nvPr>
        </p:nvSpPr>
        <p:spPr>
          <a:xfrm>
            <a:off x="12413450" y="9035993"/>
            <a:ext cx="4040670" cy="503372"/>
          </a:xfrm>
          <a:prstGeom prst="rect">
            <a:avLst/>
          </a:prstGeom>
        </p:spPr>
        <p:txBody>
          <a:bodyPr lIns="86585" tIns="86585" rIns="86585" bIns="86585"/>
          <a:lstStyle>
            <a:lvl1pPr defTabSz="457200"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ingle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3284" y="-13648"/>
            <a:ext cx="661452" cy="1441966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hape 192"/>
          <p:cNvSpPr/>
          <p:nvPr>
            <p:ph type="title"/>
          </p:nvPr>
        </p:nvSpPr>
        <p:spPr>
          <a:xfrm>
            <a:off x="543992" y="139915"/>
            <a:ext cx="14719257" cy="1772140"/>
          </a:xfrm>
          <a:prstGeom prst="rect">
            <a:avLst/>
          </a:prstGeom>
        </p:spPr>
        <p:txBody>
          <a:bodyPr/>
          <a:lstStyle>
            <a:lvl1pPr>
              <a:defRPr sz="3400"/>
            </a:lvl1pPr>
          </a:lstStyle>
          <a:p>
            <a:pPr/>
            <a:r>
              <a:t>Title Text</a:t>
            </a:r>
          </a:p>
        </p:txBody>
      </p:sp>
      <p:sp>
        <p:nvSpPr>
          <p:cNvPr id="193" name="Shape 193"/>
          <p:cNvSpPr/>
          <p:nvPr>
            <p:ph type="body" idx="1"/>
          </p:nvPr>
        </p:nvSpPr>
        <p:spPr>
          <a:xfrm>
            <a:off x="543992" y="1912054"/>
            <a:ext cx="15872303" cy="7827259"/>
          </a:xfrm>
          <a:prstGeom prst="rect">
            <a:avLst/>
          </a:prstGeom>
        </p:spPr>
        <p:txBody>
          <a:bodyPr/>
          <a:lstStyle>
            <a:lvl1pPr marL="300037" indent="-300037">
              <a:defRPr sz="2800"/>
            </a:lvl1pPr>
            <a:lvl2pPr marL="577850">
              <a:defRPr sz="2800"/>
            </a:lvl2pPr>
            <a:lvl3pPr marL="858837" indent="-400050">
              <a:defRPr sz="2800"/>
            </a:lvl3pPr>
            <a:lvl4pPr marL="1084262" indent="-400050"/>
            <a:lvl5pPr marL="1308100" indent="-40005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4" name="Shape 194"/>
          <p:cNvSpPr/>
          <p:nvPr>
            <p:ph type="sldNum" sz="quarter" idx="2"/>
          </p:nvPr>
        </p:nvSpPr>
        <p:spPr>
          <a:xfrm>
            <a:off x="596354" y="9368344"/>
            <a:ext cx="676055" cy="264256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hape 3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39"/>
          <p:cNvSpPr/>
          <p:nvPr>
            <p:ph type="title"/>
          </p:nvPr>
        </p:nvSpPr>
        <p:spPr>
          <a:xfrm>
            <a:off x="541345" y="0"/>
            <a:ext cx="14724056" cy="204946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Shape 48"/>
          <p:cNvSpPr/>
          <p:nvPr>
            <p:ph type="title"/>
          </p:nvPr>
        </p:nvSpPr>
        <p:spPr>
          <a:xfrm>
            <a:off x="541337" y="101601"/>
            <a:ext cx="14724064" cy="184626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body" sz="half" idx="1"/>
          </p:nvPr>
        </p:nvSpPr>
        <p:spPr>
          <a:xfrm>
            <a:off x="8581834" y="1947861"/>
            <a:ext cx="7837680" cy="7793040"/>
          </a:xfrm>
          <a:prstGeom prst="rect">
            <a:avLst/>
          </a:prstGeom>
        </p:spPr>
        <p:txBody>
          <a:bodyPr/>
          <a:lstStyle>
            <a:lvl2pPr marL="577850">
              <a:defRPr sz="4000"/>
            </a:lvl2pPr>
            <a:lvl3pPr marL="801687">
              <a:defRPr sz="4000"/>
            </a:lvl3pPr>
            <a:lvl4pPr marL="1065212">
              <a:defRPr sz="4000"/>
            </a:lvl4pPr>
            <a:lvl5pPr marL="1289050"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hape 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Shape 58"/>
          <p:cNvSpPr/>
          <p:nvPr>
            <p:ph type="title"/>
          </p:nvPr>
        </p:nvSpPr>
        <p:spPr>
          <a:xfrm>
            <a:off x="541337" y="253927"/>
            <a:ext cx="14724064" cy="154160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0" name="Shape 60"/>
          <p:cNvSpPr/>
          <p:nvPr>
            <p:ph type="body" idx="1"/>
          </p:nvPr>
        </p:nvSpPr>
        <p:spPr>
          <a:xfrm>
            <a:off x="541339" y="1795535"/>
            <a:ext cx="15742443" cy="694040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</a:lvl1pPr>
            <a:lvl2pPr marL="577850">
              <a:lnSpc>
                <a:spcPct val="150000"/>
              </a:lnSpc>
              <a:buClrTx/>
              <a:buFontTx/>
              <a:defRPr sz="4000"/>
            </a:lvl2pPr>
            <a:lvl3pPr marL="801687">
              <a:lnSpc>
                <a:spcPct val="150000"/>
              </a:lnSpc>
              <a:buClrTx/>
              <a:buFontTx/>
              <a:defRPr sz="4000"/>
            </a:lvl3pPr>
            <a:lvl4pPr marL="1065212">
              <a:lnSpc>
                <a:spcPct val="150000"/>
              </a:lnSpc>
              <a:buClrTx/>
              <a:buFontTx/>
              <a:defRPr sz="4000"/>
            </a:lvl4pPr>
            <a:lvl5pPr marL="1289050">
              <a:lnSpc>
                <a:spcPct val="150000"/>
              </a:lnSpc>
              <a:buClrTx/>
              <a:buFontTx/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hape 68"/>
          <p:cNvSpPr/>
          <p:nvPr>
            <p:ph type="title"/>
          </p:nvPr>
        </p:nvSpPr>
        <p:spPr>
          <a:xfrm>
            <a:off x="541337" y="0"/>
            <a:ext cx="14724064" cy="204946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9" name="Shape 6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0" name="Shape 70"/>
          <p:cNvSpPr/>
          <p:nvPr>
            <p:ph type="body" idx="1"/>
          </p:nvPr>
        </p:nvSpPr>
        <p:spPr>
          <a:xfrm>
            <a:off x="541337" y="3251200"/>
            <a:ext cx="15742444" cy="64897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  <a:defRPr sz="3600"/>
            </a:lvl1pPr>
            <a:lvl2pPr marL="543560" indent="-308610">
              <a:lnSpc>
                <a:spcPts val="4500"/>
              </a:lnSpc>
              <a:buClrTx/>
              <a:buFontTx/>
            </a:lvl2pPr>
            <a:lvl3pPr marL="767398" indent="-308610">
              <a:lnSpc>
                <a:spcPts val="4500"/>
              </a:lnSpc>
              <a:buClrTx/>
              <a:buFontTx/>
              <a:defRPr sz="3600"/>
            </a:lvl3pPr>
            <a:lvl4pPr marL="1027112" indent="-342900">
              <a:lnSpc>
                <a:spcPts val="4500"/>
              </a:lnSpc>
              <a:buClrTx/>
              <a:buFontTx/>
              <a:defRPr sz="3600"/>
            </a:lvl4pPr>
            <a:lvl5pPr marL="1250950" indent="-342900">
              <a:lnSpc>
                <a:spcPts val="4500"/>
              </a:lnSpc>
              <a:buClrTx/>
              <a:buFontTx/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/>
          <p:nvPr>
            <p:ph type="title"/>
          </p:nvPr>
        </p:nvSpPr>
        <p:spPr>
          <a:xfrm>
            <a:off x="541337" y="254844"/>
            <a:ext cx="14724064" cy="153977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9" name="Shape 7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0" name="Shape 80"/>
          <p:cNvSpPr/>
          <p:nvPr>
            <p:ph type="body" sz="half" idx="1"/>
          </p:nvPr>
        </p:nvSpPr>
        <p:spPr>
          <a:xfrm>
            <a:off x="541339" y="1794618"/>
            <a:ext cx="6293642" cy="6789838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b="1" sz="4400"/>
            </a:lvl1pPr>
            <a:lvl2pPr marL="612140" indent="-377190">
              <a:buClrTx/>
              <a:buFontTx/>
              <a:defRPr b="1" sz="4400"/>
            </a:lvl2pPr>
            <a:lvl3pPr marL="835978" indent="-377190">
              <a:buClrTx/>
              <a:buFontTx/>
              <a:defRPr b="1" sz="4400"/>
            </a:lvl3pPr>
            <a:lvl4pPr marL="1103312" indent="-419100">
              <a:buClrTx/>
              <a:buFontTx/>
              <a:defRPr b="1" sz="4400"/>
            </a:lvl4pPr>
            <a:lvl5pPr marL="1327150" indent="-419100">
              <a:buClrTx/>
              <a:buFontTx/>
              <a:defRPr b="1"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Shape 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89" name="Shape 89"/>
          <p:cNvSpPr/>
          <p:nvPr>
            <p:ph type="body" idx="1"/>
          </p:nvPr>
        </p:nvSpPr>
        <p:spPr>
          <a:xfrm>
            <a:off x="541345" y="1911089"/>
            <a:ext cx="15877479" cy="782981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577850">
              <a:defRPr sz="3200"/>
            </a:lvl2pPr>
            <a:lvl3pPr marL="801687"/>
            <a:lvl4pPr marL="1076098" indent="-391885">
              <a:defRPr sz="3200"/>
            </a:lvl4pPr>
            <a:lvl5pPr marL="1299935" indent="-391885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hape 9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imated main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image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49516" y="1379334"/>
            <a:ext cx="7414574" cy="5838529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hape 104"/>
          <p:cNvSpPr/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/>
          <p:nvPr>
            <p:ph type="title"/>
          </p:nvPr>
        </p:nvSpPr>
        <p:spPr>
          <a:xfrm>
            <a:off x="541345" y="138373"/>
            <a:ext cx="14724056" cy="1772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 anchor="ctr"/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541345" y="1911089"/>
            <a:ext cx="15877479" cy="7313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/>
          <a:lstStyle>
            <a:lvl2pPr marL="723900">
              <a:defRPr sz="3600"/>
            </a:lvl2pPr>
            <a:lvl3pPr marL="1104900">
              <a:defRPr sz="3200"/>
            </a:lvl3pPr>
            <a:lvl4pPr marL="1524000">
              <a:defRPr sz="2800"/>
            </a:lvl4pPr>
            <a:lvl5pPr marL="1905000"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593725" y="9357569"/>
            <a:ext cx="676275" cy="288824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400">
                <a:solidFill>
                  <a:srgbClr val="3F414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" name="Shape 6"/>
          <p:cNvSpPr/>
          <p:nvPr/>
        </p:nvSpPr>
        <p:spPr>
          <a:xfrm>
            <a:off x="14870052" y="9357569"/>
            <a:ext cx="1856096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3F4140"/>
                </a:solidFill>
              </a:defRPr>
            </a:lvl1pPr>
          </a:lstStyle>
          <a:p>
            <a:pPr/>
            <a:r>
              <a:t>©2016  Brightcove Inc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transition xmlns:p14="http://schemas.microsoft.com/office/powerpoint/2010/main" spd="med" advClick="1"/>
  <p:txStyles>
    <p:titleStyle>
      <a:lvl1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b="0" baseline="0" cap="none" i="0" spc="0" strike="noStrike" sz="40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577850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b="0" baseline="0" cap="none" i="0" spc="0" strike="noStrike" sz="40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801687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b="0" baseline="0" cap="none" i="0" spc="0" strike="noStrike" sz="40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1065212" marR="0" indent="-3810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b="0" baseline="0" cap="none" i="0" spc="0" strike="noStrike" sz="40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1289050" marR="0" indent="-3810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b="0" baseline="0" cap="none" i="0" spc="0" strike="noStrike" sz="40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4322705" marR="0" indent="-455021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b="0" baseline="0" cap="none" i="0" spc="0" strike="noStrike" sz="40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5096241" marR="0" indent="-455021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b="0" baseline="0" cap="none" i="0" spc="0" strike="noStrike" sz="40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5869778" marR="0" indent="-455021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b="0" baseline="0" cap="none" i="0" spc="0" strike="noStrike" sz="40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6643315" marR="0" indent="-455021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b="0" baseline="0" cap="none" i="0" spc="0" strike="noStrike" sz="4000" u="none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training@brightcove.com?subject=" TargetMode="External"/><Relationship Id="rId3" Type="http://schemas.openxmlformats.org/officeDocument/2006/relationships/image" Target="../media/image26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BrightcoveLearning/Mobile-SDK-Training" TargetMode="External"/><Relationship Id="rId3" Type="http://schemas.openxmlformats.org/officeDocument/2006/relationships/hyperlink" Target="http://docs.brightcove.com/en/video-cloud/mobile-sdks/brightcove-player-sdk-for-android/guides/studio-android-sdk-quick-start.html" TargetMode="External"/><Relationship Id="rId4" Type="http://schemas.openxmlformats.org/officeDocument/2006/relationships/hyperlink" Target="http://docs.brightcove.com/en/perform/mobile-sdks/brightcove-player-sdk-for-android/guides/studio-android-sdk-quick-start.html" TargetMode="External"/><Relationship Id="rId5" Type="http://schemas.openxmlformats.org/officeDocument/2006/relationships/hyperlink" Target="https://github.com/BrightcoveOS/android-player-samples" TargetMode="External"/><Relationship Id="rId6" Type="http://schemas.openxmlformats.org/officeDocument/2006/relationships/hyperlink" Target="https://groups.google.com/forum/#!forum/brightcove-native-player-sdks" TargetMode="Externa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s.brightcove.com/en/video-cloud/mobile-sdks/brightcove-player-sdk-for-android/reference/current/javadoc/com/brightcove/player/view/BrightcoveExoPlayerVideoView.html" TargetMode="Externa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s.brightcove.com/en/video-cloud/mobile-sdks/brightcove-player-sdk-for-android/getting-started/brightcoveplayer.html" TargetMode="External"/><Relationship Id="rId3" Type="http://schemas.openxmlformats.org/officeDocument/2006/relationships/hyperlink" Target="http://docs.brightcove.com/en/video-cloud/mobile-sdks/brightcove-player-sdk-for-android/reference/current/javadoc/com/brightcove/player/view/BrightcovePlayer.html" TargetMode="Externa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s.brightcove.com/en/video-cloud/mobile-sdks/brightcove-player-sdk-for-android/getting-started/basevideoview.html" TargetMode="Externa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s.brightcove.com/en/video-cloud/mobile-sdks/brightcove-player-sdk-for-android/guides/analytics/analytics.html" TargetMode="Externa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ndroid.com/tools/devices/emulator.html" TargetMode="Externa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s.brightcove.com/en/video-cloud/brightcove-player/guides/policy-key.html" TargetMode="External"/><Relationship Id="rId3" Type="http://schemas.openxmlformats.org/officeDocument/2006/relationships/hyperlink" Target="http://docs.brightcove.com/en/video-cloud/policy-api/getting-started/quick-start.html" TargetMode="Externa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s.brightcove.com/en/video-cloud/mobile-sdks/brightcove-player-sdk-for-android/getting-started/understanding-events.html" TargetMode="Externa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s.brightcove.com/en/video-cloud/mobile-sdks/brightcove-player-sdk-for-android/index.html#Integrations" TargetMode="External"/><Relationship Id="rId3" Type="http://schemas.openxmlformats.org/officeDocument/2006/relationships/hyperlink" Target="https://github.com/BrightcoveOS/android-player-samples" TargetMode="Externa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ondemand.brightcovelearning.com" TargetMode="External"/><Relationship Id="rId3" Type="http://schemas.openxmlformats.org/officeDocument/2006/relationships/hyperlink" Target="http://support.brightcove.com/en/video-cloud/docs/quick-start-video-cloud" TargetMode="Externa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upport.brightcove.com" TargetMode="External"/><Relationship Id="rId3" Type="http://schemas.openxmlformats.org/officeDocument/2006/relationships/image" Target="../media/image29.png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s.brightcove.com" TargetMode="External"/><Relationship Id="rId3" Type="http://schemas.openxmlformats.org/officeDocument/2006/relationships/image" Target="../media/image30.png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video.brightcovelearning.com" TargetMode="External"/><Relationship Id="rId3" Type="http://schemas.openxmlformats.org/officeDocument/2006/relationships/image" Target="../media/image31.png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upport.brightcove.com/en/contact" TargetMode="External"/><Relationship Id="rId3" Type="http://schemas.openxmlformats.org/officeDocument/2006/relationships/image" Target="../media/image32.png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brightcove.com/en/online-video-platform" TargetMode="External"/><Relationship Id="rId3" Type="http://schemas.openxmlformats.org/officeDocument/2006/relationships/hyperlink" Target="https://www.brightcove.com/en/perform" TargetMode="External"/><Relationship Id="rId4" Type="http://schemas.openxmlformats.org/officeDocument/2006/relationships/hyperlink" Target="http://docs.brightcove.com/en/perform/mobile-sdks/brightcove-player-sdk-for-android/guides/studio-android-sdk-quick-start.html" TargetMode="Externa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ndroid.com/sdk/index.html" TargetMode="External"/><Relationship Id="rId3" Type="http://schemas.openxmlformats.org/officeDocument/2006/relationships/hyperlink" Target="https://gradle.org/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type="ctr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/>
          <a:p>
            <a:pPr/>
            <a:r>
              <a:t>Developing with the Brightcove Native Player SDK for Android</a:t>
            </a:r>
          </a:p>
        </p:txBody>
      </p:sp>
      <p:sp>
        <p:nvSpPr>
          <p:cNvPr id="204" name="Shape 204"/>
          <p:cNvSpPr/>
          <p:nvPr>
            <p:ph type="subTitle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Jeff Doktor</a:t>
            </a:r>
          </a:p>
          <a:p>
            <a:pPr/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training@brightcove.com</a:t>
            </a:r>
          </a:p>
        </p:txBody>
      </p:sp>
      <p:pic>
        <p:nvPicPr>
          <p:cNvPr id="205" name="vc-bolt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46340" y="7752483"/>
            <a:ext cx="6126739" cy="1165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Resources</a:t>
            </a:r>
          </a:p>
        </p:txBody>
      </p:sp>
      <p:sp>
        <p:nvSpPr>
          <p:cNvPr id="243" name="Shape 24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Where do you find resources for the Native SDK for iOS?</a:t>
            </a:r>
          </a:p>
          <a:p>
            <a:pPr lvl="2" marL="801687">
              <a:defRPr sz="4000"/>
            </a:pPr>
            <a:r>
              <a:t>Keynote slides can be downloaded from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GitHub</a:t>
            </a:r>
          </a:p>
          <a:p>
            <a:pPr lvl="2" marL="801687">
              <a:defRPr sz="4000"/>
            </a:pPr>
            <a:r>
              <a:t>Complete code and steps </a:t>
            </a:r>
          </a:p>
          <a:p>
            <a:pPr lvl="4" marL="1250950" indent="-342900">
              <a:defRPr sz="4000"/>
            </a:pPr>
            <a:r>
              <a:t>Video Cloud customers: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 invalidUrl="" action="" tgtFrame="" tooltip="" history="1" highlightClick="0" endSnd="0"/>
              </a:rPr>
              <a:t>Android Quick Start</a:t>
            </a:r>
            <a:r>
              <a:t> guide</a:t>
            </a:r>
          </a:p>
          <a:p>
            <a:pPr lvl="4" marL="1250950" indent="-342900">
              <a:defRPr sz="4000"/>
            </a:pPr>
            <a:r>
              <a:t>Perform customers: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4" invalidUrl="" action="" tgtFrame="" tooltip="" history="1" highlightClick="0" endSnd="0"/>
              </a:rPr>
              <a:t>Perform Quick Start</a:t>
            </a:r>
            <a:r>
              <a:t> guide</a:t>
            </a:r>
          </a:p>
          <a:p>
            <a:pPr lvl="4" marL="1250950" indent="-342900">
              <a:defRPr sz="4000"/>
            </a:pPr>
          </a:p>
          <a:p>
            <a:pPr lvl="2" marL="801687">
              <a:defRPr sz="4000"/>
            </a:pPr>
            <a:r>
              <a:t>A collection of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5" invalidUrl="" action="" tgtFrame="" tooltip="" history="1" highlightClick="0" endSnd="0"/>
              </a:rPr>
              <a:t>code samples</a:t>
            </a:r>
            <a:r>
              <a:t> demonstrate specific use-cases</a:t>
            </a:r>
          </a:p>
          <a:p>
            <a:pPr lvl="2" marL="801687">
              <a:defRPr sz="4000"/>
            </a:pPr>
            <a:r>
              <a:t>Use the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6" invalidUrl="" action="" tgtFrame="" tooltip="" history="1" highlightClick="0" endSnd="0"/>
              </a:rPr>
              <a:t>SDK forum</a:t>
            </a:r>
            <a:r>
              <a:t> to submit questions and find answers from the community and Brightcove engineers</a:t>
            </a:r>
          </a:p>
        </p:txBody>
      </p:sp>
      <p:sp>
        <p:nvSpPr>
          <p:cNvPr id="244" name="Shape 244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pPr defTabSz="402336">
              <a:defRPr sz="6336"/>
            </a:pPr>
            <a:br/>
            <a:br/>
            <a:r>
              <a:t>Understanding the Brightcove Native Player SDK for Android</a:t>
            </a:r>
          </a:p>
        </p:txBody>
      </p:sp>
      <p:sp>
        <p:nvSpPr>
          <p:cNvPr id="247" name="Shape 247"/>
          <p:cNvSpPr/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b="1"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Brightcove Native SDK</a:t>
            </a:r>
          </a:p>
        </p:txBody>
      </p:sp>
      <p:sp>
        <p:nvSpPr>
          <p:cNvPr id="250" name="Shape 250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5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1550" y="1493482"/>
            <a:ext cx="15379700" cy="7797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Brightcove Native SDK for Android</a:t>
            </a:r>
          </a:p>
        </p:txBody>
      </p:sp>
      <p:sp>
        <p:nvSpPr>
          <p:cNvPr id="254" name="Shape 25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drop-in replacement for Android's VideoView that uses either</a:t>
            </a:r>
          </a:p>
          <a:p>
            <a:pPr lvl="2" marL="801687">
              <a:defRPr sz="4000"/>
            </a:pPr>
            <a:r>
              <a:t>Native ExoPlayer </a:t>
            </a:r>
          </a:p>
          <a:p>
            <a:pPr lvl="2" marL="801687">
              <a:defRPr sz="4000"/>
            </a:pPr>
            <a:r>
              <a:t>Native MediaPlayer</a:t>
            </a:r>
          </a:p>
          <a:p>
            <a:pPr lvl="2" marL="801687">
              <a:defRPr sz="4000"/>
            </a:pPr>
          </a:p>
          <a:p>
            <a:pPr/>
            <a:r>
              <a:t>Allows you to develop using Java in Android Studio</a:t>
            </a:r>
          </a:p>
          <a:p>
            <a:pPr/>
          </a:p>
          <a:p>
            <a:pPr/>
            <a:r>
              <a:t>Simplifies creating and customizing a native player</a:t>
            </a:r>
          </a:p>
          <a:p>
            <a:pPr lvl="2" marL="801687">
              <a:defRPr sz="4000"/>
            </a:pPr>
          </a:p>
          <a:p>
            <a:pPr/>
            <a:r>
              <a:t>Easily integrates with advertising, analytics, captions, player UI controls, content protection (DRM) and Video Cloud</a:t>
            </a:r>
          </a:p>
        </p:txBody>
      </p:sp>
      <p:sp>
        <p:nvSpPr>
          <p:cNvPr id="255" name="Shape 25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pPr defTabSz="402336">
              <a:defRPr sz="6336"/>
            </a:pPr>
            <a:br/>
            <a:br/>
            <a:r>
              <a:t>Creating a Project in Android Studio </a:t>
            </a:r>
          </a:p>
        </p:txBody>
      </p:sp>
      <p:sp>
        <p:nvSpPr>
          <p:cNvPr id="258" name="Shape 258"/>
          <p:cNvSpPr/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b="1"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Setup an Android Studio Project</a:t>
            </a:r>
          </a:p>
        </p:txBody>
      </p:sp>
      <p:sp>
        <p:nvSpPr>
          <p:cNvPr id="261" name="Shape 2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Create a new Android Studio project</a:t>
            </a:r>
          </a:p>
          <a:p>
            <a:pPr/>
          </a:p>
          <a:p>
            <a:pPr/>
            <a:r>
              <a:t>Set the project information</a:t>
            </a:r>
          </a:p>
          <a:p>
            <a:pPr lvl="2" marL="801687">
              <a:defRPr sz="4000"/>
            </a:pPr>
            <a:r>
              <a:rPr b="1"/>
              <a:t>Application name</a:t>
            </a:r>
            <a:r>
              <a:t>: Simple-Video-Playback</a:t>
            </a:r>
          </a:p>
          <a:p>
            <a:pPr lvl="2" marL="801687">
              <a:defRPr sz="4000"/>
            </a:pPr>
            <a:r>
              <a:rPr b="1"/>
              <a:t>Company Domain</a:t>
            </a:r>
            <a:r>
              <a:t>: yourcompany.com</a:t>
            </a:r>
          </a:p>
          <a:p>
            <a:pPr lvl="2" marL="801687">
              <a:defRPr sz="4000"/>
            </a:pPr>
            <a:r>
              <a:rPr b="1"/>
              <a:t>Project location</a:t>
            </a:r>
            <a:r>
              <a:t>: location on your computer</a:t>
            </a:r>
          </a:p>
          <a:p>
            <a:pPr lvl="2" marL="801687">
              <a:defRPr sz="4000"/>
            </a:pPr>
          </a:p>
          <a:p>
            <a:pPr/>
            <a:r>
              <a:t>Select form factors</a:t>
            </a:r>
          </a:p>
          <a:p>
            <a:pPr lvl="2" marL="801687">
              <a:defRPr sz="4000"/>
            </a:pPr>
            <a:r>
              <a:t>Select </a:t>
            </a:r>
            <a:r>
              <a:rPr b="1"/>
              <a:t>Phone and Tablet</a:t>
            </a:r>
          </a:p>
          <a:p>
            <a:pPr lvl="2" marL="801687">
              <a:defRPr sz="4000"/>
            </a:pPr>
            <a:r>
              <a:t>Leave default for </a:t>
            </a:r>
            <a:r>
              <a:rPr b="1"/>
              <a:t>Minimum SDK - API 15: Android 4.0.3 (IceCreamSandwich)</a:t>
            </a:r>
          </a:p>
        </p:txBody>
      </p:sp>
      <p:sp>
        <p:nvSpPr>
          <p:cNvPr id="262" name="Shape 26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Setup an Android Studio Project (cont.)</a:t>
            </a:r>
          </a:p>
        </p:txBody>
      </p:sp>
      <p:sp>
        <p:nvSpPr>
          <p:cNvPr id="265" name="Shape 2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 Activity to mobile app</a:t>
            </a:r>
          </a:p>
          <a:p>
            <a:pPr lvl="2" marL="801687">
              <a:defRPr sz="4000"/>
            </a:pPr>
            <a:r>
              <a:t>Choose </a:t>
            </a:r>
            <a:r>
              <a:rPr b="1"/>
              <a:t>Empty Activity</a:t>
            </a:r>
            <a:endParaRPr b="1"/>
          </a:p>
          <a:p>
            <a:pPr lvl="4" marL="1250950" indent="-342900">
              <a:defRPr sz="4000"/>
            </a:pPr>
            <a:r>
              <a:t>Provides basic layout for a single Video View</a:t>
            </a:r>
          </a:p>
          <a:p>
            <a:pPr lvl="4" marL="1250950" indent="-342900">
              <a:defRPr sz="4000"/>
            </a:pPr>
          </a:p>
          <a:p>
            <a:pPr/>
            <a:r>
              <a:t>Customize the Activity</a:t>
            </a:r>
          </a:p>
          <a:p>
            <a:pPr lvl="2" marL="801687">
              <a:defRPr sz="4000"/>
            </a:pPr>
            <a:r>
              <a:rPr b="1"/>
              <a:t>Activity Name</a:t>
            </a:r>
            <a:r>
              <a:t>: MainActivity</a:t>
            </a:r>
          </a:p>
          <a:p>
            <a:pPr lvl="2" marL="801687">
              <a:defRPr sz="4000"/>
            </a:pPr>
            <a:r>
              <a:rPr b="1"/>
              <a:t>Layout Name</a:t>
            </a:r>
            <a:r>
              <a:t>: activity_main</a:t>
            </a:r>
            <a:endParaRPr b="1"/>
          </a:p>
          <a:p>
            <a:pPr lvl="2" marL="801687">
              <a:defRPr sz="4000"/>
            </a:pPr>
          </a:p>
          <a:p>
            <a:pPr/>
            <a:r>
              <a:t>Select </a:t>
            </a:r>
            <a:r>
              <a:rPr b="1"/>
              <a:t>Finish</a:t>
            </a:r>
            <a:r>
              <a:t> to build the project</a:t>
            </a:r>
          </a:p>
        </p:txBody>
      </p:sp>
      <p:sp>
        <p:nvSpPr>
          <p:cNvPr id="266" name="Shape 26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pPr defTabSz="411479">
              <a:defRPr sz="6479"/>
            </a:pPr>
            <a:br/>
            <a:br/>
            <a:r>
              <a:t>Adding the Native SDK for Android</a:t>
            </a:r>
          </a:p>
        </p:txBody>
      </p:sp>
      <p:sp>
        <p:nvSpPr>
          <p:cNvPr id="269" name="Shape 269"/>
          <p:cNvSpPr/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b="1"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 the Native SDK for Android</a:t>
            </a:r>
          </a:p>
        </p:txBody>
      </p:sp>
      <p:sp>
        <p:nvSpPr>
          <p:cNvPr id="272" name="Shape 2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 Gradle scripts to add the Brightcove Native SDK for Android to your project</a:t>
            </a:r>
          </a:p>
          <a:p>
            <a:pPr/>
          </a:p>
          <a:p>
            <a:pPr/>
            <a:r>
              <a:t>In the </a:t>
            </a:r>
            <a:r>
              <a:rPr b="1"/>
              <a:t>Gradle Scripts</a:t>
            </a:r>
            <a:r>
              <a:t> section of your project, open the module </a:t>
            </a:r>
            <a:r>
              <a:rPr b="1"/>
              <a:t>build.gradle </a:t>
            </a:r>
            <a:r>
              <a:t>file</a:t>
            </a:r>
          </a:p>
          <a:p>
            <a:pPr lvl="1" marL="762000" indent="-381000">
              <a:defRPr sz="3500"/>
            </a:pPr>
            <a:r>
              <a:t>Example:</a:t>
            </a:r>
          </a:p>
          <a:p>
            <a:pPr lvl="2" marL="0" indent="758825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build.gradle (Module:app)</a:t>
            </a:r>
          </a:p>
        </p:txBody>
      </p:sp>
      <p:sp>
        <p:nvSpPr>
          <p:cNvPr id="273" name="Shape 27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 the Native SDK for Android (cont.)</a:t>
            </a:r>
          </a:p>
        </p:txBody>
      </p:sp>
      <p:sp>
        <p:nvSpPr>
          <p:cNvPr id="276" name="Shape 27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 the </a:t>
            </a:r>
            <a:r>
              <a:rPr b="1"/>
              <a:t>repositories</a:t>
            </a:r>
            <a:r>
              <a:t> section to point to the Maven repo for the Native SDK</a:t>
            </a:r>
          </a:p>
          <a:p>
            <a:pPr lvl="1" marL="762000" indent="-381000">
              <a:defRPr sz="3500"/>
            </a:pPr>
            <a:r>
              <a:t>Example:</a:t>
            </a:r>
          </a:p>
          <a:p>
            <a:pPr lvl="2" marL="0" indent="758825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repositories {</a:t>
            </a:r>
          </a:p>
          <a:p>
            <a:pPr lvl="2" marL="0" indent="758825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maven {</a:t>
            </a:r>
          </a:p>
          <a:p>
            <a:pPr lvl="2" marL="0" indent="758825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    url 'http://repo.brightcove.com/releases'</a:t>
            </a:r>
          </a:p>
          <a:p>
            <a:pPr lvl="2" marL="0" indent="758825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}</a:t>
            </a:r>
          </a:p>
          <a:p>
            <a:pPr lvl="2" marL="0" indent="758825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</a:t>
            </a:r>
          </a:p>
        </p:txBody>
      </p:sp>
      <p:sp>
        <p:nvSpPr>
          <p:cNvPr id="277" name="Shape 277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Course Overview</a:t>
            </a:r>
          </a:p>
        </p:txBody>
      </p:sp>
      <p:sp>
        <p:nvSpPr>
          <p:cNvPr id="208" name="Shape 20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In this course, you will create an app in Android Studio which uses the Brightcove Native Player SDK for Android to </a:t>
            </a:r>
          </a:p>
          <a:p>
            <a:pPr lvl="1" marL="762000" indent="-381000">
              <a:defRPr sz="4000"/>
            </a:pPr>
            <a:r>
              <a:t>play a video from a remote server</a:t>
            </a:r>
          </a:p>
          <a:p>
            <a:pPr lvl="1" marL="762000" indent="-381000">
              <a:defRPr sz="4000"/>
            </a:pPr>
            <a:r>
              <a:t>play a video from your Video Cloud library</a:t>
            </a:r>
          </a:p>
          <a:p>
            <a:pPr lvl="1" marL="762000" indent="-381000">
              <a:defRPr sz="4000"/>
            </a:pPr>
            <a:r>
              <a:t>play a playlist from your Video Cloud library</a:t>
            </a:r>
          </a:p>
        </p:txBody>
      </p:sp>
      <p:sp>
        <p:nvSpPr>
          <p:cNvPr id="209" name="Shape 20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 the Native SDK for Android (cont.)</a:t>
            </a:r>
          </a:p>
        </p:txBody>
      </p:sp>
      <p:sp>
        <p:nvSpPr>
          <p:cNvPr id="280" name="Shape 28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 the dependencies section, include the Native SDK</a:t>
            </a:r>
          </a:p>
          <a:p>
            <a:pPr lvl="1" marL="762000" indent="-381000">
              <a:defRPr sz="3500"/>
            </a:pPr>
            <a:r>
              <a:t>Example:</a:t>
            </a:r>
          </a:p>
          <a:p>
            <a:pPr lvl="2" marL="0" indent="758825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compile "com.brightcove.player:exoplayer:4.+"</a:t>
            </a:r>
          </a:p>
          <a:p>
            <a:pPr marL="0" indent="0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</a:p>
          <a:p>
            <a:pPr/>
            <a:r>
              <a:t>Build the project</a:t>
            </a:r>
          </a:p>
        </p:txBody>
      </p:sp>
      <p:sp>
        <p:nvSpPr>
          <p:cNvPr id="281" name="Shape 28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pPr/>
            <a:br/>
            <a:br/>
            <a:r>
              <a:t>Defining the App Layout</a:t>
            </a:r>
          </a:p>
        </p:txBody>
      </p:sp>
      <p:sp>
        <p:nvSpPr>
          <p:cNvPr id="284" name="Shape 284"/>
          <p:cNvSpPr/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b="1"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type="title"/>
          </p:nvPr>
        </p:nvSpPr>
        <p:spPr>
          <a:xfrm>
            <a:off x="541345" y="151073"/>
            <a:ext cx="14724056" cy="1772718"/>
          </a:xfrm>
          <a:prstGeom prst="rect">
            <a:avLst/>
          </a:prstGeom>
        </p:spPr>
        <p:txBody>
          <a:bodyPr/>
          <a:lstStyle/>
          <a:p>
            <a:pPr/>
            <a:r>
              <a:t>Define the App Layout</a:t>
            </a:r>
          </a:p>
        </p:txBody>
      </p:sp>
      <p:sp>
        <p:nvSpPr>
          <p:cNvPr id="287" name="Shape 2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 the </a:t>
            </a:r>
            <a:r>
              <a:rPr b="1"/>
              <a:t>activity_main.xml</a:t>
            </a:r>
            <a:r>
              <a:t> file</a:t>
            </a:r>
          </a:p>
          <a:p>
            <a:pPr/>
          </a:p>
          <a:p>
            <a:pPr/>
            <a:r>
              <a:t>Remove the existing </a:t>
            </a:r>
            <a:r>
              <a:rPr b="1"/>
              <a:t>TextView</a:t>
            </a:r>
            <a:r>
              <a:t> section</a:t>
            </a:r>
          </a:p>
          <a:p>
            <a:pPr lvl="2" marL="801687">
              <a:defRPr sz="4000"/>
            </a:pPr>
          </a:p>
          <a:p>
            <a:pPr/>
            <a:r>
              <a:t>Add a </a:t>
            </a:r>
            <a:r>
              <a:rPr b="1"/>
              <a:t>BrightcoveExoPlayerVideoView</a:t>
            </a:r>
            <a:r>
              <a:t> section</a:t>
            </a:r>
          </a:p>
          <a:p>
            <a:pPr lvl="2" marL="801687">
              <a:defRPr sz="4000"/>
            </a:pPr>
            <a:r>
              <a:t>Learn more about the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BrightcoveExoPlayerVideoView</a:t>
            </a:r>
            <a:r>
              <a:t> class</a:t>
            </a:r>
          </a:p>
        </p:txBody>
      </p:sp>
      <p:sp>
        <p:nvSpPr>
          <p:cNvPr id="288" name="Shape 28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Define the App Layout (cont.)</a:t>
            </a:r>
          </a:p>
        </p:txBody>
      </p:sp>
      <p:sp>
        <p:nvSpPr>
          <p:cNvPr id="291" name="Shape 29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1000" indent="-381000">
              <a:defRPr sz="3500"/>
            </a:pPr>
            <a:r>
              <a:t>Example: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&lt;com.brightcove.player.view.BrightcoveExoPlayerVideoView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android:id="@+id/brightcove_video_view"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android:layout_width="match_parent"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android:layout_height="280dp"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android:layout_gravity="center_horizontal|top"/&gt;</a:t>
            </a:r>
          </a:p>
        </p:txBody>
      </p:sp>
      <p:sp>
        <p:nvSpPr>
          <p:cNvPr id="292" name="Shape 29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Enable the App for the Internet</a:t>
            </a:r>
          </a:p>
        </p:txBody>
      </p:sp>
      <p:sp>
        <p:nvSpPr>
          <p:cNvPr id="295" name="Shape 29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 the </a:t>
            </a:r>
            <a:r>
              <a:rPr b="1"/>
              <a:t>AndroidManifest.xml</a:t>
            </a:r>
            <a:r>
              <a:t> file</a:t>
            </a:r>
          </a:p>
          <a:p>
            <a:pPr/>
          </a:p>
          <a:p>
            <a:pPr/>
            <a:r>
              <a:t>Add a </a:t>
            </a:r>
            <a:r>
              <a:rPr b="1"/>
              <a:t>uses-permission</a:t>
            </a:r>
            <a:r>
              <a:t> element for the internet</a:t>
            </a:r>
          </a:p>
          <a:p>
            <a:pPr/>
          </a:p>
          <a:p>
            <a:pPr marL="381000" indent="-381000">
              <a:defRPr sz="3500"/>
            </a:pPr>
            <a:r>
              <a:t>Example: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&lt;uses-permission android:name="android.permission.INTERNET"/&gt;</a:t>
            </a:r>
          </a:p>
        </p:txBody>
      </p:sp>
      <p:sp>
        <p:nvSpPr>
          <p:cNvPr id="296" name="Shape 29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pPr/>
            <a:br/>
            <a:br/>
            <a:r>
              <a:t>Creating the Video View</a:t>
            </a:r>
          </a:p>
        </p:txBody>
      </p:sp>
      <p:sp>
        <p:nvSpPr>
          <p:cNvPr id="299" name="Shape 299"/>
          <p:cNvSpPr/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b="1"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Extend the BrightcovePlayer class</a:t>
            </a:r>
          </a:p>
        </p:txBody>
      </p:sp>
      <p:sp>
        <p:nvSpPr>
          <p:cNvPr id="302" name="Shape 30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 the </a:t>
            </a:r>
            <a:r>
              <a:rPr b="1"/>
              <a:t>MainActivity.java</a:t>
            </a:r>
            <a:r>
              <a:t> file</a:t>
            </a:r>
          </a:p>
          <a:p>
            <a:pPr/>
          </a:p>
          <a:p>
            <a:pPr/>
            <a:r>
              <a:t>For the </a:t>
            </a:r>
            <a:r>
              <a:rPr b="1"/>
              <a:t>MainActivity</a:t>
            </a:r>
            <a:r>
              <a:t> class, extend the </a:t>
            </a:r>
            <a:r>
              <a:rPr b="1"/>
              <a:t>BrightcovePlayer</a:t>
            </a:r>
            <a:r>
              <a:t> class</a:t>
            </a:r>
          </a:p>
          <a:p>
            <a:pPr lvl="2" marL="801687">
              <a:defRPr sz="4000"/>
            </a:pPr>
            <a:r>
              <a:t>Provides default lifecycle management for your app</a:t>
            </a:r>
          </a:p>
          <a:p>
            <a:pPr lvl="2" marL="801687">
              <a:defRPr sz="4000"/>
            </a:pPr>
            <a:r>
              <a:t>For an overview, see the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Understanding BrightcovePlayer</a:t>
            </a:r>
            <a:r>
              <a:t> document</a:t>
            </a:r>
          </a:p>
          <a:p>
            <a:pPr lvl="2" marL="801687">
              <a:defRPr sz="4000"/>
            </a:pPr>
            <a:r>
              <a:t>Learn more about the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 invalidUrl="" action="" tgtFrame="" tooltip="" history="1" highlightClick="0" endSnd="0"/>
              </a:rPr>
              <a:t>BrightcovePlayer</a:t>
            </a:r>
            <a:r>
              <a:t> class</a:t>
            </a:r>
          </a:p>
          <a:p>
            <a:pPr lvl="2" marL="801687">
              <a:defRPr sz="4000"/>
            </a:pPr>
          </a:p>
          <a:p>
            <a:pPr marL="381000" indent="-381000">
              <a:defRPr sz="3500"/>
            </a:pPr>
            <a:r>
              <a:t>Example: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public class MainActivity extends BrightcovePlayer {}</a:t>
            </a:r>
          </a:p>
        </p:txBody>
      </p:sp>
      <p:sp>
        <p:nvSpPr>
          <p:cNvPr id="303" name="Shape 30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Create the Video View</a:t>
            </a:r>
          </a:p>
        </p:txBody>
      </p:sp>
      <p:sp>
        <p:nvSpPr>
          <p:cNvPr id="306" name="Shape 30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Create an instance variable for the Video View</a:t>
            </a:r>
            <a:endParaRPr b="1"/>
          </a:p>
          <a:p>
            <a:pPr lvl="2" marL="801687">
              <a:defRPr sz="4000"/>
            </a:pPr>
            <a:r>
              <a:t>Refer to the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Choosing a Video View</a:t>
            </a:r>
            <a:r>
              <a:t> document</a:t>
            </a:r>
          </a:p>
          <a:p>
            <a:pPr lvl="2" marL="801687">
              <a:defRPr sz="4000"/>
            </a:pPr>
            <a:r>
              <a:t>In most cases, use the </a:t>
            </a:r>
            <a:r>
              <a:rPr b="1"/>
              <a:t>BrightcoveExoPlayerVideoView</a:t>
            </a:r>
            <a:endParaRPr b="1"/>
          </a:p>
          <a:p>
            <a:pPr lvl="2" marL="801687">
              <a:defRPr sz="4000"/>
            </a:pPr>
            <a:endParaRPr b="1"/>
          </a:p>
          <a:p>
            <a:pPr marL="381000" indent="-381000">
              <a:defRPr sz="3500"/>
            </a:pPr>
            <a:r>
              <a:rPr b="1"/>
              <a:t>Example:</a:t>
            </a:r>
            <a:endParaRPr b="1"/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b="1"/>
              <a:t>brightcoveVideoView = (BrightcoveExoPlayerVideoView) findViewById(R.id.brightcove_video_view);</a:t>
            </a:r>
          </a:p>
        </p:txBody>
      </p:sp>
      <p:sp>
        <p:nvSpPr>
          <p:cNvPr id="307" name="Shape 307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Register Your App</a:t>
            </a:r>
          </a:p>
        </p:txBody>
      </p:sp>
      <p:sp>
        <p:nvSpPr>
          <p:cNvPr id="310" name="Shape 31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Send your Account Id to Video Cloud Analytics</a:t>
            </a:r>
          </a:p>
          <a:p>
            <a:pPr lvl="2" marL="801687">
              <a:defRPr sz="4000"/>
            </a:pPr>
            <a:r>
              <a:t>This is optional, and only needed if do either </a:t>
            </a:r>
          </a:p>
          <a:p>
            <a:pPr lvl="4" marL="1250950" indent="-342900">
              <a:defRPr sz="4000"/>
            </a:pPr>
            <a:r>
              <a:t>Override the </a:t>
            </a:r>
            <a:r>
              <a:rPr b="1"/>
              <a:t>BrightcoveExoPlayerVideoView</a:t>
            </a:r>
            <a:r>
              <a:t> class</a:t>
            </a:r>
          </a:p>
          <a:p>
            <a:pPr lvl="4" marL="1250950" indent="-342900">
              <a:defRPr sz="4000"/>
            </a:pPr>
            <a:r>
              <a:t>Do not get your video content from Brightcove's Playback API or Media API</a:t>
            </a:r>
          </a:p>
          <a:p>
            <a:pPr lvl="4" marL="1250950" indent="-342900">
              <a:defRPr sz="4000"/>
            </a:pPr>
          </a:p>
          <a:p>
            <a:pPr lvl="2" marL="801687">
              <a:defRPr sz="4000"/>
            </a:pPr>
            <a:r>
              <a:t>Perform customers with remote assets need to send your Account Id to Analytics</a:t>
            </a:r>
          </a:p>
          <a:p>
            <a:pPr lvl="2" marL="801687">
              <a:defRPr sz="4000"/>
            </a:pPr>
          </a:p>
          <a:p>
            <a:pPr lvl="2" marL="801687">
              <a:defRPr sz="4000"/>
            </a:pPr>
            <a:r>
              <a:t>For details, see the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Using Brightcove Analytics</a:t>
            </a:r>
            <a:r>
              <a:t> document</a:t>
            </a:r>
          </a:p>
        </p:txBody>
      </p:sp>
      <p:sp>
        <p:nvSpPr>
          <p:cNvPr id="311" name="Shape 31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Register Your App (cont.)</a:t>
            </a:r>
          </a:p>
        </p:txBody>
      </p:sp>
      <p:sp>
        <p:nvSpPr>
          <p:cNvPr id="314" name="Shape 31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1000" indent="-381000">
              <a:defRPr sz="3500"/>
            </a:pPr>
            <a:r>
              <a:t>Example: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Analytics analytics = brightcoveVideoView.getAnalytics();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analytics.setAccount(&lt;your account id&gt;);</a:t>
            </a:r>
          </a:p>
        </p:txBody>
      </p:sp>
      <p:sp>
        <p:nvSpPr>
          <p:cNvPr id="315" name="Shape 31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Course Outline</a:t>
            </a:r>
          </a:p>
        </p:txBody>
      </p:sp>
      <p:sp>
        <p:nvSpPr>
          <p:cNvPr id="212" name="Shape 21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Introducing the Course</a:t>
            </a:r>
          </a:p>
          <a:p>
            <a:pPr/>
            <a:r>
              <a:t>Reviewing Tools and Resources</a:t>
            </a:r>
          </a:p>
          <a:p>
            <a:pPr/>
            <a:r>
              <a:t>Understanding the Brightcove Native SDK for Android</a:t>
            </a:r>
          </a:p>
          <a:p>
            <a:pPr/>
            <a:r>
              <a:t>Tasks:</a:t>
            </a:r>
          </a:p>
          <a:p>
            <a:pPr lvl="2" marL="801687">
              <a:defRPr sz="4000"/>
            </a:pPr>
            <a:r>
              <a:t>Creating a project in Android Studio</a:t>
            </a:r>
          </a:p>
          <a:p>
            <a:pPr lvl="2" marL="801687">
              <a:defRPr sz="4000"/>
            </a:pPr>
            <a:r>
              <a:t>Adding the Native SDK for Android</a:t>
            </a:r>
          </a:p>
          <a:p>
            <a:pPr lvl="2" marL="801687">
              <a:defRPr sz="4000"/>
            </a:pPr>
            <a:r>
              <a:t>Defining the App Layout</a:t>
            </a:r>
          </a:p>
          <a:p>
            <a:pPr lvl="2" marL="801687">
              <a:defRPr sz="4000"/>
            </a:pPr>
            <a:r>
              <a:t>Creating the Video View</a:t>
            </a:r>
          </a:p>
          <a:p>
            <a:pPr lvl="2" marL="801687">
              <a:defRPr sz="4000"/>
            </a:pPr>
            <a:r>
              <a:t>Getting a Video from a Remote Server</a:t>
            </a:r>
          </a:p>
          <a:p>
            <a:pPr lvl="2" marL="801687">
              <a:defRPr sz="4000"/>
            </a:pPr>
            <a:r>
              <a:t>Getting a Video from your Video Cloud Library</a:t>
            </a:r>
          </a:p>
          <a:p>
            <a:pPr lvl="2" marL="801687">
              <a:defRPr sz="4000"/>
            </a:pPr>
            <a:r>
              <a:t>Getting a Playlist from your Video Cloud Library</a:t>
            </a:r>
          </a:p>
        </p:txBody>
      </p:sp>
      <p:sp>
        <p:nvSpPr>
          <p:cNvPr id="213" name="Shape 21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pPr defTabSz="402336">
              <a:defRPr sz="6336"/>
            </a:pPr>
            <a:br/>
            <a:br/>
            <a:r>
              <a:t>Getting a Video from a Remote Server</a:t>
            </a:r>
          </a:p>
        </p:txBody>
      </p:sp>
      <p:sp>
        <p:nvSpPr>
          <p:cNvPr id="318" name="Shape 318"/>
          <p:cNvSpPr/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b="1"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Get a Video from a Remote Server</a:t>
            </a:r>
          </a:p>
        </p:txBody>
      </p:sp>
      <p:sp>
        <p:nvSpPr>
          <p:cNvPr id="321" name="Shape 32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Required for Perform customers</a:t>
            </a:r>
          </a:p>
          <a:p>
            <a:pPr/>
          </a:p>
          <a:p>
            <a:pPr/>
            <a:r>
              <a:t>Add a Video View from a remote server</a:t>
            </a:r>
          </a:p>
          <a:p>
            <a:pPr/>
          </a:p>
          <a:p>
            <a:pPr/>
            <a:r>
              <a:t>Start video playback</a:t>
            </a:r>
          </a:p>
          <a:p>
            <a:pPr/>
          </a:p>
          <a:p>
            <a:pPr marL="381000" indent="-381000">
              <a:defRPr sz="3500"/>
            </a:pPr>
            <a:r>
              <a:t>Example: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brightcoveVideoView.add(Video.createVideo("http://solutions.brightcove.com/bcls/assets/videos/Tiger.m3u8", DeliveryType.HLS));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brightcoveVideoView.start();</a:t>
            </a:r>
          </a:p>
        </p:txBody>
      </p:sp>
      <p:sp>
        <p:nvSpPr>
          <p:cNvPr id="322" name="Shape 32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Run the app</a:t>
            </a:r>
          </a:p>
        </p:txBody>
      </p:sp>
      <p:sp>
        <p:nvSpPr>
          <p:cNvPr id="325" name="Shape 32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app is ready to build and run on your device or within the Android Studio Emulator</a:t>
            </a:r>
          </a:p>
          <a:p>
            <a:pPr lvl="2" marL="801687">
              <a:defRPr sz="4000"/>
            </a:pPr>
            <a:r>
              <a:t>Learn more about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running apps in the Android emulator</a:t>
            </a:r>
          </a:p>
          <a:p>
            <a:pPr/>
          </a:p>
          <a:p>
            <a:pPr/>
            <a:r>
              <a:t>You should see a video play from your remote server</a:t>
            </a:r>
          </a:p>
        </p:txBody>
      </p:sp>
      <p:sp>
        <p:nvSpPr>
          <p:cNvPr id="326" name="Shape 32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pPr defTabSz="402336">
              <a:defRPr sz="6336"/>
            </a:pPr>
            <a:br/>
            <a:br/>
            <a:r>
              <a:t>Getting a Video from your Video Cloud Library</a:t>
            </a:r>
          </a:p>
        </p:txBody>
      </p:sp>
      <p:sp>
        <p:nvSpPr>
          <p:cNvPr id="329" name="Shape 329"/>
          <p:cNvSpPr/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b="1"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Customize the project with your values</a:t>
            </a:r>
          </a:p>
        </p:txBody>
      </p:sp>
      <p:sp>
        <p:nvSpPr>
          <p:cNvPr id="332" name="Shape 33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 the following values</a:t>
            </a:r>
          </a:p>
          <a:p>
            <a:pPr lvl="2" marL="801687">
              <a:defRPr sz="4000"/>
            </a:pPr>
            <a:r>
              <a:t>Your Brightcove Playback API Policy Key</a:t>
            </a:r>
          </a:p>
          <a:p>
            <a:pPr lvl="4" marL="1250950" indent="-342900">
              <a:defRPr sz="4000"/>
            </a:pPr>
            <a:r>
              <a:rPr b="1"/>
              <a:t>Either</a:t>
            </a:r>
            <a:r>
              <a:t> get the Policy Key from a player in your account as shown in the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Policy Keys</a:t>
            </a:r>
            <a:r>
              <a:t> guide</a:t>
            </a:r>
          </a:p>
          <a:p>
            <a:pPr lvl="4" marL="1250950" indent="-342900">
              <a:defRPr sz="4000"/>
            </a:pPr>
            <a:r>
              <a:rPr b="1"/>
              <a:t>Or</a:t>
            </a:r>
            <a:r>
              <a:t> create a Policy Key by following the steps in the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 invalidUrl="" action="" tgtFrame="" tooltip="" history="1" highlightClick="0" endSnd="0"/>
              </a:rPr>
              <a:t>Quick Start to the Policy API</a:t>
            </a:r>
            <a:r>
              <a:t> document</a:t>
            </a:r>
          </a:p>
          <a:p>
            <a:pPr lvl="2" marL="801687">
              <a:defRPr sz="4000"/>
            </a:pPr>
          </a:p>
          <a:p>
            <a:pPr lvl="2" marL="801687">
              <a:defRPr sz="4000"/>
            </a:pPr>
            <a:r>
              <a:t>Your Video Cloud Account Id</a:t>
            </a:r>
          </a:p>
          <a:p>
            <a:pPr lvl="2" marL="801687">
              <a:defRPr sz="4000"/>
            </a:pPr>
          </a:p>
          <a:p>
            <a:pPr lvl="2" marL="801687">
              <a:defRPr sz="4000"/>
            </a:pPr>
            <a:r>
              <a:t>Your Video Cloud Video Id</a:t>
            </a:r>
          </a:p>
        </p:txBody>
      </p:sp>
      <p:sp>
        <p:nvSpPr>
          <p:cNvPr id="333" name="Shape 33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Define Variables</a:t>
            </a:r>
          </a:p>
        </p:txBody>
      </p:sp>
      <p:sp>
        <p:nvSpPr>
          <p:cNvPr id="336" name="Shape 33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Get the SDK </a:t>
            </a:r>
            <a:r>
              <a:rPr b="1"/>
              <a:t>eventEmitter</a:t>
            </a:r>
            <a:r>
              <a:t> for the View</a:t>
            </a:r>
          </a:p>
          <a:p>
            <a:pPr lvl="2" marL="801687">
              <a:defRPr sz="4000"/>
            </a:pPr>
            <a:r>
              <a:t>Used to emit and listen to player events</a:t>
            </a:r>
          </a:p>
          <a:p>
            <a:pPr lvl="2" marL="801687">
              <a:defRPr sz="4000"/>
            </a:pPr>
            <a:r>
              <a:t>For an overview, see the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Understanding Events</a:t>
            </a:r>
            <a:r>
              <a:t> document</a:t>
            </a:r>
          </a:p>
          <a:p>
            <a:pPr lvl="2" marL="801687">
              <a:defRPr sz="4000"/>
            </a:pPr>
          </a:p>
          <a:p>
            <a:pPr marL="381000" indent="-381000">
              <a:defRPr sz="3500"/>
            </a:pPr>
            <a:r>
              <a:t>Example: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EventEmitter eventEmitter = brightcoveVideoView.getEventEmitter();</a:t>
            </a:r>
          </a:p>
        </p:txBody>
      </p:sp>
      <p:sp>
        <p:nvSpPr>
          <p:cNvPr id="337" name="Shape 337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Define Variables (cont.)</a:t>
            </a:r>
          </a:p>
        </p:txBody>
      </p:sp>
      <p:sp>
        <p:nvSpPr>
          <p:cNvPr id="340" name="Shape 34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Create an instance of </a:t>
            </a:r>
            <a:r>
              <a:rPr b="1"/>
              <a:t>com.brightcove.player.edge.Catalog</a:t>
            </a:r>
            <a:r>
              <a:t> using the event emitter along with your Video Cloud Account Id and Policy Key</a:t>
            </a:r>
          </a:p>
          <a:p>
            <a:pPr lvl="2" marL="801687">
              <a:defRPr sz="4000"/>
            </a:pPr>
            <a:r>
              <a:t>This class provides asynchronous methods for retrieving data from the Playback API</a:t>
            </a:r>
          </a:p>
          <a:p>
            <a:pPr lvl="2" marL="801687">
              <a:defRPr sz="4000"/>
            </a:pPr>
          </a:p>
          <a:p>
            <a:pPr marL="381000" indent="-381000">
              <a:defRPr sz="3500"/>
            </a:pPr>
            <a:r>
              <a:t>Example:</a:t>
            </a:r>
          </a:p>
          <a:p>
            <a:pPr lvl="1" marL="0" indent="534987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Catalog catalog = new Catalog(eventEmitter, getString(R.string.account), getString(R.string.policy));</a:t>
            </a:r>
          </a:p>
        </p:txBody>
      </p:sp>
      <p:sp>
        <p:nvSpPr>
          <p:cNvPr id="341" name="Shape 34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Retrieve a Video from your Video Cloud Library </a:t>
            </a:r>
          </a:p>
        </p:txBody>
      </p:sp>
      <p:sp>
        <p:nvSpPr>
          <p:cNvPr id="344" name="Shape 34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Retrieve a video from the Playback API</a:t>
            </a:r>
          </a:p>
          <a:p>
            <a:pPr lvl="2" marL="801687">
              <a:defRPr sz="4000"/>
            </a:pPr>
            <a:r>
              <a:t>Use </a:t>
            </a:r>
            <a:r>
              <a:rPr b="1"/>
              <a:t>findVideoByID()</a:t>
            </a:r>
          </a:p>
          <a:p>
            <a:pPr lvl="2" marL="801687">
              <a:defRPr sz="4000"/>
            </a:pPr>
            <a:r>
              <a:t>Or </a:t>
            </a:r>
            <a:r>
              <a:rPr b="1"/>
              <a:t>findVideoByReferenceID()</a:t>
            </a:r>
            <a:r>
              <a:t> </a:t>
            </a:r>
          </a:p>
          <a:p>
            <a:pPr lvl="2" marL="839787" indent="-381000">
              <a:defRPr sz="3500"/>
            </a:pPr>
            <a:r>
              <a:t>Example:</a:t>
            </a:r>
          </a:p>
          <a:p>
            <a:pPr lvl="2" marL="0" indent="758825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catalog.findVideoByID(getString(R.string.videoId), new VideoListener() { }</a:t>
            </a:r>
          </a:p>
          <a:p>
            <a:pPr/>
          </a:p>
          <a:p>
            <a:pPr/>
            <a:r>
              <a:t>If a video is returned, add it to the player</a:t>
            </a:r>
          </a:p>
          <a:p>
            <a:pPr/>
          </a:p>
          <a:p>
            <a:pPr/>
            <a:r>
              <a:t>Otherwise, display an error message</a:t>
            </a:r>
          </a:p>
        </p:txBody>
      </p:sp>
      <p:sp>
        <p:nvSpPr>
          <p:cNvPr id="345" name="Shape 34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pPr defTabSz="402336">
              <a:defRPr sz="6336"/>
            </a:pPr>
            <a:br/>
            <a:br/>
            <a:r>
              <a:t>Getting a Playlist from your Video Cloud Library</a:t>
            </a:r>
          </a:p>
        </p:txBody>
      </p:sp>
      <p:sp>
        <p:nvSpPr>
          <p:cNvPr id="348" name="Shape 348"/>
          <p:cNvSpPr/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b="1"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Customize the project with your values</a:t>
            </a:r>
          </a:p>
        </p:txBody>
      </p:sp>
      <p:sp>
        <p:nvSpPr>
          <p:cNvPr id="351" name="Shape 3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 the following values</a:t>
            </a:r>
          </a:p>
          <a:p>
            <a:pPr lvl="2" marL="801687">
              <a:defRPr sz="4000"/>
            </a:pPr>
            <a:r>
              <a:t>Your Brightcove Playback API Policy Key</a:t>
            </a:r>
          </a:p>
          <a:p>
            <a:pPr lvl="4" marL="1250950" indent="-342900">
              <a:defRPr sz="4000"/>
            </a:pPr>
            <a:r>
              <a:t>Details about the Policy Key were discussed in the previous section of the course</a:t>
            </a:r>
          </a:p>
          <a:p>
            <a:pPr lvl="2" marL="801687">
              <a:defRPr sz="4000"/>
            </a:pPr>
          </a:p>
          <a:p>
            <a:pPr lvl="2" marL="801687">
              <a:defRPr sz="4000"/>
            </a:pPr>
            <a:r>
              <a:t>Your Video Cloud Account Id</a:t>
            </a:r>
          </a:p>
          <a:p>
            <a:pPr lvl="2" marL="801687">
              <a:defRPr sz="4000"/>
            </a:pPr>
          </a:p>
          <a:p>
            <a:pPr lvl="2" marL="801687">
              <a:defRPr sz="4000"/>
            </a:pPr>
            <a:r>
              <a:t>Your Video Cloud Playlist Id</a:t>
            </a:r>
          </a:p>
        </p:txBody>
      </p:sp>
      <p:sp>
        <p:nvSpPr>
          <p:cNvPr id="352" name="Shape 35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pPr/>
            <a:br/>
            <a:br/>
            <a:r>
              <a:t>Introducing the Course</a:t>
            </a:r>
          </a:p>
        </p:txBody>
      </p:sp>
      <p:sp>
        <p:nvSpPr>
          <p:cNvPr id="216" name="Shape 216"/>
          <p:cNvSpPr/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b="1"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Retrieve a Playlist from your Video Cloud Library </a:t>
            </a:r>
          </a:p>
        </p:txBody>
      </p:sp>
      <p:sp>
        <p:nvSpPr>
          <p:cNvPr id="355" name="Shape 3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Retrieve a playlist from the Playback API</a:t>
            </a:r>
          </a:p>
          <a:p>
            <a:pPr lvl="2" marL="801687">
              <a:defRPr sz="4000"/>
            </a:pPr>
            <a:r>
              <a:t>Use </a:t>
            </a:r>
            <a:r>
              <a:rPr b="1"/>
              <a:t>findPlaylistByID()</a:t>
            </a:r>
          </a:p>
          <a:p>
            <a:pPr lvl="2" marL="801687">
              <a:defRPr sz="4000"/>
            </a:pPr>
            <a:r>
              <a:t>Or </a:t>
            </a:r>
            <a:r>
              <a:rPr b="1"/>
              <a:t>findPlaylistByReferenceID()</a:t>
            </a:r>
            <a:r>
              <a:t> </a:t>
            </a:r>
          </a:p>
          <a:p>
            <a:pPr lvl="2" marL="839787" indent="-381000">
              <a:defRPr sz="3500"/>
            </a:pPr>
            <a:r>
              <a:t>Example:</a:t>
            </a:r>
          </a:p>
          <a:p>
            <a:pPr lvl="2" marL="0" indent="758825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catalog.findPlaylistByID(getString(R.string.playlistId), </a:t>
            </a:r>
          </a:p>
          <a:p>
            <a:pPr lvl="4" marL="0" indent="1241425">
              <a:buSzTx/>
              <a:buNone/>
              <a:defRPr sz="35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new PlaylistListener() { }</a:t>
            </a:r>
          </a:p>
          <a:p>
            <a:pPr/>
          </a:p>
          <a:p>
            <a:pPr/>
            <a:r>
              <a:t>If a playlist is returned, add it to the player</a:t>
            </a:r>
          </a:p>
          <a:p>
            <a:pPr/>
          </a:p>
          <a:p>
            <a:pPr/>
            <a:r>
              <a:t>Otherwise, display an error message</a:t>
            </a:r>
          </a:p>
        </p:txBody>
      </p:sp>
      <p:sp>
        <p:nvSpPr>
          <p:cNvPr id="356" name="Shape 35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Additional Resources</a:t>
            </a:r>
          </a:p>
        </p:txBody>
      </p:sp>
      <p:sp>
        <p:nvSpPr>
          <p:cNvPr id="359" name="Shape 359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Samples using the Native Player SDK for Android</a:t>
            </a:r>
          </a:p>
        </p:txBody>
      </p:sp>
      <p:sp>
        <p:nvSpPr>
          <p:cNvPr id="362" name="Shape 36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Basic code samples for feature integration</a:t>
            </a:r>
          </a:p>
          <a:p>
            <a:pPr lvl="1"/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http://docs.brightcove.com/en/video-cloud/mobile-sdks/brightcove-player-sdk-for-android/index.html#Integrations</a:t>
            </a:r>
          </a:p>
          <a:p>
            <a:pPr/>
          </a:p>
          <a:p>
            <a:pPr/>
            <a:r>
              <a:t>Complete list of code samples</a:t>
            </a:r>
          </a:p>
          <a:p>
            <a:pPr lvl="1"/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 invalidUrl="" action="" tgtFrame="" tooltip="" history="1" highlightClick="0" endSnd="0"/>
              </a:rPr>
              <a:t>https://github.com/BrightcoveOS/android-player-samples</a:t>
            </a:r>
          </a:p>
        </p:txBody>
      </p:sp>
      <p:sp>
        <p:nvSpPr>
          <p:cNvPr id="363" name="Shape 36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Online Training and Quick Start Guide</a:t>
            </a:r>
          </a:p>
        </p:txBody>
      </p:sp>
      <p:sp>
        <p:nvSpPr>
          <p:cNvPr id="366" name="Shape 36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Video Cloud Training On-Demand Courses</a:t>
            </a:r>
          </a:p>
          <a:p>
            <a:pPr lvl="1"/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http://ondemand.brightcovelearning.com</a:t>
            </a:r>
          </a:p>
          <a:p>
            <a:pPr/>
          </a:p>
          <a:p>
            <a:pPr/>
          </a:p>
          <a:p>
            <a:pPr/>
            <a:r>
              <a:t>Quick Start to Video Cloud</a:t>
            </a:r>
          </a:p>
          <a:p>
            <a:pPr lvl="1"/>
            <a:r>
              <a:t>Set of hands on steps you can work through on your own to discover some of the features of Video Cloud</a:t>
            </a:r>
          </a:p>
          <a:p>
            <a:pPr lvl="1"/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 invalidUrl="" action="" tgtFrame="" tooltip="" history="1" highlightClick="0" endSnd="0"/>
              </a:rPr>
              <a:t>http://support.brightcove.com/en/video-cloud/docs/quick-start-video-cloud</a:t>
            </a:r>
          </a:p>
        </p:txBody>
      </p:sp>
      <p:sp>
        <p:nvSpPr>
          <p:cNvPr id="367" name="Shape 367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Additional Training Courses</a:t>
            </a:r>
          </a:p>
        </p:txBody>
      </p:sp>
      <p:sp>
        <p:nvSpPr>
          <p:cNvPr id="370" name="Shape 37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Brightcove.com &gt;</a:t>
            </a:r>
            <a:br/>
            <a:r>
              <a:t>Services &gt; Training</a:t>
            </a:r>
          </a:p>
        </p:txBody>
      </p:sp>
      <p:sp>
        <p:nvSpPr>
          <p:cNvPr id="371" name="Shape 37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7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91951" y="1618470"/>
            <a:ext cx="8458478" cy="74679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 Documentation</a:t>
            </a:r>
          </a:p>
        </p:txBody>
      </p:sp>
      <p:sp>
        <p:nvSpPr>
          <p:cNvPr id="375" name="Shape 37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support.brightcove.com</a:t>
            </a:r>
          </a:p>
        </p:txBody>
      </p:sp>
      <p:sp>
        <p:nvSpPr>
          <p:cNvPr id="376" name="Shape 37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77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95998" y="1646418"/>
            <a:ext cx="7890742" cy="71016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Developer Documentation</a:t>
            </a:r>
          </a:p>
        </p:txBody>
      </p:sp>
      <p:sp>
        <p:nvSpPr>
          <p:cNvPr id="380" name="Shape 38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docs.brightcove.com</a:t>
            </a:r>
          </a:p>
        </p:txBody>
      </p:sp>
      <p:sp>
        <p:nvSpPr>
          <p:cNvPr id="381" name="Shape 38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8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72840" y="1690874"/>
            <a:ext cx="8158186" cy="73134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Training Videos</a:t>
            </a:r>
          </a:p>
        </p:txBody>
      </p:sp>
      <p:sp>
        <p:nvSpPr>
          <p:cNvPr id="385" name="Shape 38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video.brightcovelearning.com</a:t>
            </a:r>
          </a:p>
        </p:txBody>
      </p:sp>
      <p:sp>
        <p:nvSpPr>
          <p:cNvPr id="386" name="Shape 38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87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10953" y="697352"/>
            <a:ext cx="6727266" cy="83461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Support Request</a:t>
            </a:r>
          </a:p>
        </p:txBody>
      </p:sp>
      <p:sp>
        <p:nvSpPr>
          <p:cNvPr id="390" name="Shape 3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http://support.brightcove.com/en/contact</a:t>
            </a:r>
          </a:p>
        </p:txBody>
      </p:sp>
      <p:sp>
        <p:nvSpPr>
          <p:cNvPr id="391" name="Shape 39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9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16774" y="3063339"/>
            <a:ext cx="7726621" cy="61368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rgbClr val="ECECEC"/>
            </a:gs>
            <a:gs pos="100000">
              <a:srgbClr val="BFBFBF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Brightcove Native SDK</a:t>
            </a:r>
          </a:p>
        </p:txBody>
      </p:sp>
      <p:sp>
        <p:nvSpPr>
          <p:cNvPr id="219" name="Shape 219"/>
          <p:cNvSpPr/>
          <p:nvPr>
            <p:ph type="body" sz="quarter" idx="1"/>
          </p:nvPr>
        </p:nvSpPr>
        <p:spPr>
          <a:xfrm>
            <a:off x="541345" y="1911089"/>
            <a:ext cx="15877479" cy="736812"/>
          </a:xfrm>
          <a:prstGeom prst="rect">
            <a:avLst/>
          </a:prstGeom>
        </p:spPr>
        <p:txBody>
          <a:bodyPr/>
          <a:lstStyle/>
          <a:p>
            <a:pPr/>
            <a:r>
              <a:t>What is the Brightcove Native SDK for Android?</a:t>
            </a:r>
          </a:p>
        </p:txBody>
      </p:sp>
      <p:sp>
        <p:nvSpPr>
          <p:cNvPr id="220" name="Shape 220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1" name="Shape 221"/>
          <p:cNvSpPr/>
          <p:nvPr/>
        </p:nvSpPr>
        <p:spPr>
          <a:xfrm>
            <a:off x="541345" y="2552334"/>
            <a:ext cx="15877479" cy="736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/>
          <a:lstStyle/>
          <a:p>
            <a:pPr lvl="2" marL="801687" indent="-342900">
              <a:spcBef>
                <a:spcPts val="600"/>
              </a:spcBef>
              <a:buClr>
                <a:schemeClr val="accent2"/>
              </a:buClr>
              <a:buSzPct val="100000"/>
              <a:buFont typeface="Arial"/>
              <a:buChar char="•"/>
              <a:defRPr sz="3600">
                <a:solidFill>
                  <a:srgbClr val="606163"/>
                </a:solidFill>
              </a:defRPr>
            </a:pPr>
            <a:r>
              <a:t>A set of libraries built on top of the Android native player framework</a:t>
            </a:r>
          </a:p>
        </p:txBody>
      </p:sp>
      <p:sp>
        <p:nvSpPr>
          <p:cNvPr id="222" name="Shape 222"/>
          <p:cNvSpPr/>
          <p:nvPr/>
        </p:nvSpPr>
        <p:spPr>
          <a:xfrm>
            <a:off x="541345" y="3131794"/>
            <a:ext cx="15877479" cy="736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/>
          <a:lstStyle/>
          <a:p>
            <a:pPr lvl="2" marL="801687" indent="-342900">
              <a:spcBef>
                <a:spcPts val="600"/>
              </a:spcBef>
              <a:buClr>
                <a:schemeClr val="accent2"/>
              </a:buClr>
              <a:buSzPct val="100000"/>
              <a:buFont typeface="Arial"/>
              <a:buChar char="•"/>
              <a:defRPr sz="3600">
                <a:solidFill>
                  <a:srgbClr val="606163"/>
                </a:solidFill>
              </a:defRPr>
            </a:pPr>
            <a:r>
              <a:t>Takes advantage of speed, performance and flexibility of the native OS</a:t>
            </a:r>
          </a:p>
        </p:txBody>
      </p:sp>
      <p:sp>
        <p:nvSpPr>
          <p:cNvPr id="223" name="Shape 223"/>
          <p:cNvSpPr/>
          <p:nvPr/>
        </p:nvSpPr>
        <p:spPr>
          <a:xfrm>
            <a:off x="541345" y="3728694"/>
            <a:ext cx="15877479" cy="1274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/>
          <a:lstStyle/>
          <a:p>
            <a:pPr lvl="2" marL="801687" indent="-342900">
              <a:spcBef>
                <a:spcPts val="600"/>
              </a:spcBef>
              <a:buClr>
                <a:schemeClr val="accent2"/>
              </a:buClr>
              <a:buSzPct val="100000"/>
              <a:buFont typeface="Arial"/>
              <a:buChar char="•"/>
              <a:defRPr sz="3600">
                <a:solidFill>
                  <a:srgbClr val="606163"/>
                </a:solidFill>
              </a:defRPr>
            </a:pPr>
            <a:r>
              <a:t>Integrates with advertising, analytics, captions, content protection (DRM) and Video Cloud</a:t>
            </a:r>
          </a:p>
        </p:txBody>
      </p:sp>
      <p:sp>
        <p:nvSpPr>
          <p:cNvPr id="224" name="Shape 224"/>
          <p:cNvSpPr/>
          <p:nvPr/>
        </p:nvSpPr>
        <p:spPr>
          <a:xfrm>
            <a:off x="541345" y="4846294"/>
            <a:ext cx="15877479" cy="736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/>
          <a:lstStyle/>
          <a:p>
            <a:pPr lvl="2" marL="801687" indent="-342900">
              <a:spcBef>
                <a:spcPts val="600"/>
              </a:spcBef>
              <a:buClr>
                <a:schemeClr val="accent2"/>
              </a:buClr>
              <a:buSzPct val="100000"/>
              <a:buFont typeface="Arial"/>
              <a:buChar char="•"/>
              <a:defRPr sz="3600">
                <a:solidFill>
                  <a:srgbClr val="606163"/>
                </a:solidFill>
              </a:defRPr>
            </a:pPr>
            <a:r>
              <a:t>Enables you to configure and play Live and Live DVR content</a:t>
            </a:r>
          </a:p>
        </p:txBody>
      </p:sp>
      <p:sp>
        <p:nvSpPr>
          <p:cNvPr id="225" name="Shape 225"/>
          <p:cNvSpPr/>
          <p:nvPr/>
        </p:nvSpPr>
        <p:spPr>
          <a:xfrm>
            <a:off x="541345" y="5443068"/>
            <a:ext cx="15877479" cy="1274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/>
          <a:lstStyle/>
          <a:p>
            <a:pPr lvl="2" marL="801687" indent="-342900">
              <a:spcBef>
                <a:spcPts val="600"/>
              </a:spcBef>
              <a:buClr>
                <a:schemeClr val="accent2"/>
              </a:buClr>
              <a:buSzPct val="100000"/>
              <a:buFont typeface="Arial"/>
              <a:buChar char="•"/>
              <a:defRPr sz="3600">
                <a:solidFill>
                  <a:srgbClr val="606163"/>
                </a:solidFill>
              </a:defRPr>
            </a:pPr>
            <a:r>
              <a:t>Includes customizable player controls similar to the Brightcove web player for consistency across desktop and devices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3" grpId="3"/>
      <p:bldP build="whole" bldLvl="1" animBg="1" rev="0" advAuto="0" spid="225" grpId="5"/>
      <p:bldP build="whole" bldLvl="1" animBg="1" rev="0" advAuto="0" spid="221" grpId="1"/>
      <p:bldP build="whole" bldLvl="1" animBg="1" rev="0" advAuto="0" spid="222" grpId="2"/>
      <p:bldP build="whole" bldLvl="1" animBg="1" rev="0" advAuto="0" spid="224" grpId="4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Users and Video Content</a:t>
            </a:r>
          </a:p>
        </p:txBody>
      </p:sp>
      <p:sp>
        <p:nvSpPr>
          <p:cNvPr id="228" name="Shape 22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Who can use the Brightcove Native SDK for Android?</a:t>
            </a:r>
          </a:p>
          <a:p>
            <a:pPr lvl="2" marL="801687">
              <a:defRPr sz="4000"/>
            </a:pPr>
            <a:r>
              <a:t>It is available to anyone with a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Video Cloud</a:t>
            </a:r>
            <a:r>
              <a:t> or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 invalidUrl="" action="" tgtFrame="" tooltip="" history="1" highlightClick="0" endSnd="0"/>
              </a:rPr>
              <a:t>Perform</a:t>
            </a:r>
            <a:r>
              <a:t> account</a:t>
            </a:r>
          </a:p>
          <a:p>
            <a:pPr/>
          </a:p>
          <a:p>
            <a:pPr/>
            <a:r>
              <a:t>Where can you play video content from?</a:t>
            </a:r>
          </a:p>
          <a:p>
            <a:pPr lvl="2" marL="801687">
              <a:defRPr sz="4000"/>
            </a:pPr>
            <a:r>
              <a:t>Video Cloud customers can play content from their Video Cloud library</a:t>
            </a:r>
          </a:p>
          <a:p>
            <a:pPr lvl="2" marL="801687">
              <a:defRPr sz="4000"/>
            </a:pPr>
            <a:r>
              <a:t>Perform customers must play videos from their own servers</a:t>
            </a:r>
          </a:p>
          <a:p>
            <a:pPr lvl="2" marL="801687">
              <a:defRPr sz="4000"/>
            </a:pPr>
          </a:p>
          <a:p>
            <a:pPr/>
            <a:r>
              <a:t>This course speaks mostly to Video Cloud customers, but many concepts and code apply to Perform customers. Find Perform-specific code and steps in the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4" invalidUrl="" action="" tgtFrame="" tooltip="" history="1" highlightClick="0" endSnd="0"/>
              </a:rPr>
              <a:t>Simple Video Playback</a:t>
            </a:r>
            <a:r>
              <a:t> guide</a:t>
            </a:r>
          </a:p>
        </p:txBody>
      </p:sp>
      <p:sp>
        <p:nvSpPr>
          <p:cNvPr id="229" name="Shape 22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Audience and Prerequisites</a:t>
            </a:r>
          </a:p>
        </p:txBody>
      </p:sp>
      <p:sp>
        <p:nvSpPr>
          <p:cNvPr id="232" name="Shape 23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Designed for developers or project managers who want to understand the capabilities of the Native SDK for Android</a:t>
            </a:r>
          </a:p>
          <a:p>
            <a:pPr/>
          </a:p>
          <a:p>
            <a:pPr/>
            <a:r>
              <a:t>Experience with Android Studio along with the Java programming language will allow you optimally benefit from this course</a:t>
            </a:r>
          </a:p>
          <a:p>
            <a:pPr/>
          </a:p>
          <a:p>
            <a:pPr/>
            <a:r>
              <a:t>Video Cloud account</a:t>
            </a:r>
          </a:p>
        </p:txBody>
      </p:sp>
      <p:sp>
        <p:nvSpPr>
          <p:cNvPr id="233" name="Shape 23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pPr defTabSz="448055">
              <a:defRPr sz="7056"/>
            </a:pPr>
            <a:br/>
            <a:br/>
            <a:r>
              <a:t>Reviewing Tools and Resources</a:t>
            </a:r>
          </a:p>
        </p:txBody>
      </p:sp>
      <p:sp>
        <p:nvSpPr>
          <p:cNvPr id="236" name="Shape 236"/>
          <p:cNvSpPr/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b="1"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Tools</a:t>
            </a:r>
          </a:p>
        </p:txBody>
      </p:sp>
      <p:sp>
        <p:nvSpPr>
          <p:cNvPr id="239" name="Shape 23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tools do you need to use the Native SDK for Android?</a:t>
            </a:r>
          </a:p>
          <a:p>
            <a:pPr lvl="2" marL="801687">
              <a:defRPr sz="4000"/>
            </a:pPr>
            <a:r>
              <a:t>Android Studio installed on your computer</a:t>
            </a:r>
          </a:p>
          <a:p>
            <a:pPr lvl="4" marL="1250950" indent="-342900">
              <a:defRPr sz="4000"/>
            </a:pPr>
            <a:r>
              <a:t>The official IDE for developing Android apps</a:t>
            </a:r>
          </a:p>
          <a:p>
            <a:pPr lvl="4" marL="1250950" indent="-342900">
              <a:defRPr sz="4000"/>
            </a:pPr>
            <a:r>
              <a:t>Learn more and download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 invalidUrl="" action="" tgtFrame="" tooltip="" history="1" highlightClick="0" endSnd="0"/>
              </a:rPr>
              <a:t>Android Studio</a:t>
            </a:r>
          </a:p>
          <a:p>
            <a:pPr lvl="4" marL="1250950" indent="-342900">
              <a:defRPr sz="4000"/>
            </a:pPr>
          </a:p>
          <a:p>
            <a:pPr lvl="2" marL="801687">
              <a:defRPr sz="4000"/>
            </a:pPr>
            <a:r>
              <a:t>Gradle</a:t>
            </a:r>
          </a:p>
          <a:p>
            <a:pPr lvl="4" marL="1250950" indent="-342900">
              <a:defRPr sz="4000"/>
            </a:pPr>
            <a:r>
              <a:t>A dependency manager and build automation tool</a:t>
            </a:r>
          </a:p>
          <a:p>
            <a:pPr lvl="4" marL="1250950" indent="-342900">
              <a:defRPr sz="4000"/>
            </a:pPr>
            <a:r>
              <a:t>Designed for multi-project builds</a:t>
            </a:r>
          </a:p>
          <a:p>
            <a:pPr lvl="4" marL="1250950" indent="-342900">
              <a:defRPr sz="4000"/>
            </a:pPr>
            <a:r>
              <a:t>Already integrated with Android Studio</a:t>
            </a:r>
          </a:p>
          <a:p>
            <a:pPr lvl="4" marL="1250950" indent="-342900">
              <a:defRPr sz="4000"/>
            </a:pPr>
            <a:r>
              <a:t>Learn more about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 invalidUrl="" action="" tgtFrame="" tooltip="" history="1" highlightClick="0" endSnd="0"/>
              </a:rPr>
              <a:t>Gradle</a:t>
            </a:r>
          </a:p>
        </p:txBody>
      </p:sp>
      <p:sp>
        <p:nvSpPr>
          <p:cNvPr id="240" name="Shape 240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FFFFFF"/>
      </a:dk1>
      <a:lt1>
        <a:srgbClr val="8F8F90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